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E6B85-FEA4-4F59-8DF6-FF534726B008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D067-26B8-4CD4-BA05-21DF8F17DC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47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DA9D-90AF-A52A-8FBB-390EA0174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DCAFA-81AB-E3CC-BFAB-A3CDDA28E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DF3CA-6207-FCF4-0A1C-6ACC03E3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36114-F45D-3B0D-FEAD-4FAFDC16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1DAE-B7A2-0FEE-96BE-DB735175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251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2F630-8433-3768-5289-7495EFC9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28934-13B5-3FA8-CEEC-45190FE01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5F8F5-97EA-44BE-76D4-1E0435F3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7803E-3B90-58F6-512A-9A857117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F234-1562-15B9-D956-27AF8C6C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79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17854-B104-59F6-ED7D-49A00B52F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64C0D-4E22-BF09-1CFC-E91148358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FB120-0EB6-1D40-7023-E243744B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9065D-DF82-A82A-8FFF-6CDC24E0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7127E-88FF-D0BA-9AA0-64B2DE2E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00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CA15-E1F1-69E8-B340-6709DBFF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4462-8443-FC42-EEFE-4678A736B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37990-2B76-988C-0268-C365D72C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AD90-2E4A-AF58-1FCF-420D3E46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C538D-657F-8141-77B1-B101BE20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502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D657F-22E8-9CCF-FD1C-77F3B0A0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CDDE-760A-EB8D-06A7-1E5DE4D66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EDDD-E6A5-E44F-666C-F36B8D95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C061C-5C01-09D8-89C4-AF95B735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2128-669E-99A0-2653-A4BFB78B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34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AA4D-10A5-B06B-C9F1-53A796A6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636F9-7BBB-8D67-4382-6CA0F15B9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6F21F-620D-2D22-4F78-71566C257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BB688-8E20-F835-C130-F12DBF3C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AD462-42B1-90E4-DF8E-CB6B8D08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3D7B-92D3-B2F4-6193-E177ED95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2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3D189-72A0-E7F5-ED6C-FB10DB8D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D5B4A-E9A8-AC48-236C-3CA77B9EE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B93F-779C-E425-99D9-DA275795C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F1070-ADD7-EC4D-2EFD-BDC509373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BDC4C-55AE-6209-A75D-C2694B366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763E1-C6CB-6499-AE63-941AE8BE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2700F-50B0-A7D5-450B-C51C4794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747A0-1C6E-0320-36A8-FBEDEBAB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31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6317-20FC-1DCD-5986-50C60F711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ABAFD-6A84-4CF0-A23C-0823534E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3CD5C-BE5B-C97B-7C52-28ADAA4FF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0DFA5-E6E6-56BE-9B46-7B98AD25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22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3B061-259B-1FBC-2204-D8DB7AA5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3D342-9046-51DE-E4DD-425E4A0E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7CF92-E5FA-EA7F-2DE4-EE81BD7C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83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ED217-A0B3-A0D0-4A78-01FD4CF6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7D8CA-6E78-9A4B-08BE-B4FBE708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4D8F3-0716-B4CA-7838-7A719C078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66F2E-774C-B827-220E-A2C9C9CC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7356F-364B-19F2-3382-D13FCB41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3D1C0-D40B-86F6-99D9-2E381093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266F-9822-AA50-4DD3-4261935D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66566-0B87-B2CE-F732-8520BBEC1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57EAA-07DB-92D2-C1D7-1425775B3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71C37-B05D-8EE2-0EFA-C60FA1B1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4B4B0-D218-B494-E786-CB81C82E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54BAA-8E2E-FF93-8A18-25F3480B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28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A6DB3-6AC1-4AA1-7E75-DC6DB5FD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87AE4-5A36-961F-FE36-7FBC5A0F0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CA656-CF93-A6EB-4672-997648539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A135B-DFB5-4B85-8991-F5CA98EB8FE6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1308D-6551-C4DC-AC51-BF5AC745E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6818-7C20-9556-147E-109AB8B60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CD9ED-9886-49A0-B890-1D34F4B909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6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1791743" y="243560"/>
            <a:ext cx="8709764" cy="151460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00B050"/>
              </a:buClr>
              <a:buSzPts val="1890"/>
            </a:pPr>
            <a:r>
              <a:rPr lang="en-US" sz="2700" b="1" dirty="0">
                <a:solidFill>
                  <a:srgbClr val="008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Dr.SNS RAJALAKSHMI COLLEGE OF ARTS AND SCIENCE</a:t>
            </a:r>
            <a:br>
              <a:rPr lang="en-US" sz="1891" b="1" dirty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711" b="1" dirty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(Autonomous)</a:t>
            </a:r>
            <a:br>
              <a:rPr lang="en-US" sz="1800" b="1" dirty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62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Coimbatore</a:t>
            </a:r>
            <a:r>
              <a:rPr lang="en-US" sz="1620" dirty="0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-641049</a:t>
            </a:r>
            <a:br>
              <a:rPr lang="en-US" sz="162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62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Accredited by NAAC (Cycle- III) with ‘Á+’ Grade</a:t>
            </a:r>
            <a:br>
              <a:rPr lang="en-US" sz="162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62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(Recognized by  UGC,  Approved by AICTE, New Delhi  and                                                                                                     Affiliated to Bharathiar University , Coimbatore </a:t>
            </a:r>
            <a:br>
              <a:rPr lang="en-US" sz="1620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620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1117425" y="2751439"/>
            <a:ext cx="10058400" cy="10815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r>
              <a:rPr lang="en-IN" sz="6000" b="1" i="0" dirty="0">
                <a:solidFill>
                  <a:srgbClr val="FF0000"/>
                </a:solidFill>
                <a:effectLst/>
                <a:latin typeface="erdana"/>
              </a:rPr>
              <a:t>SQL Languages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CF-D550-419A-BE9D-E127DB3FAE72}" type="slidenum">
              <a:rPr lang="en-IN" smtClean="0"/>
              <a:pPr/>
              <a:t>1</a:t>
            </a:fld>
            <a:endParaRPr lang="en-IN" dirty="0"/>
          </a:p>
        </p:txBody>
      </p:sp>
      <p:pic>
        <p:nvPicPr>
          <p:cNvPr id="166" name="Google Shape;166;p1" descr="C:\Users\Udhayakumar\Desktop\sns courseware.pn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647124" y="206345"/>
            <a:ext cx="1394820" cy="1579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" descr="C:\Users\Udhayakumar\Desktop\DRSNSRCAS.pn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0" y="179710"/>
            <a:ext cx="1524000" cy="16325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07D599-3776-87C8-1F67-839480276F9D}"/>
              </a:ext>
            </a:extLst>
          </p:cNvPr>
          <p:cNvSpPr txBox="1"/>
          <p:nvPr/>
        </p:nvSpPr>
        <p:spPr>
          <a:xfrm>
            <a:off x="8329808" y="5423770"/>
            <a:ext cx="314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0033CC"/>
                </a:solidFill>
              </a:rPr>
              <a:t>By</a:t>
            </a:r>
          </a:p>
          <a:p>
            <a:pPr algn="ctr"/>
            <a:r>
              <a:rPr lang="en-IN" b="1" dirty="0" err="1">
                <a:solidFill>
                  <a:srgbClr val="0033CC"/>
                </a:solidFill>
                <a:latin typeface="Cochocib Script Latin Pro" panose="020B0604020202020204" pitchFamily="2" charset="0"/>
              </a:rPr>
              <a:t>Dr.</a:t>
            </a:r>
            <a:r>
              <a:rPr lang="en-IN" b="1" dirty="0">
                <a:solidFill>
                  <a:srgbClr val="0033CC"/>
                </a:solidFill>
                <a:latin typeface="Cochocib Script Latin Pro" panose="020B0604020202020204" pitchFamily="2" charset="0"/>
              </a:rPr>
              <a:t> R. </a:t>
            </a:r>
            <a:r>
              <a:rPr lang="en-IN" b="1" dirty="0" err="1">
                <a:solidFill>
                  <a:srgbClr val="0033CC"/>
                </a:solidFill>
                <a:latin typeface="Cochocib Script Latin Pro" panose="020B0604020202020204" pitchFamily="2" charset="0"/>
              </a:rPr>
              <a:t>Maruthaveni</a:t>
            </a:r>
            <a:endParaRPr lang="en-IN" b="1" dirty="0">
              <a:solidFill>
                <a:srgbClr val="0033CC"/>
              </a:solidFill>
              <a:latin typeface="Cochocib Script Latin Pro" panose="020B0604020202020204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01" y="803122"/>
            <a:ext cx="10515600" cy="694304"/>
          </a:xfrm>
        </p:spPr>
        <p:txBody>
          <a:bodyPr>
            <a:normAutofit fontScale="90000"/>
          </a:bodyPr>
          <a:lstStyle/>
          <a:p>
            <a: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 Command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66" y="1293432"/>
            <a:ext cx="10515600" cy="3921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IN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DML command allows us to access the stored records from the tables</a:t>
            </a:r>
            <a:r>
              <a:rPr lang="en-IN" sz="2600" b="0" i="0" dirty="0">
                <a:solidFill>
                  <a:srgbClr val="333333"/>
                </a:solidFill>
                <a:effectLst/>
                <a:latin typeface="inter-regular"/>
              </a:rPr>
              <a:t>. </a:t>
            </a:r>
            <a:endParaRPr lang="en-IN" sz="2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SELECT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*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FROM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Mobile_Records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;  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https://www.javatpoint.com/sql-languages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2707188" y="2697565"/>
            <a:ext cx="5184210" cy="55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SELECT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*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FROM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Name_of_Table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;  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C657-E699-7055-0A34-2ABDC889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B548-0FB3-B659-93A1-A1377B545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893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307F-19C7-4FEA-721A-1BEA9117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899"/>
            <a:ext cx="10515600" cy="79979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b="1" i="0" dirty="0">
                <a:solidFill>
                  <a:srgbClr val="FF0000"/>
                </a:solidFill>
                <a:effectLst/>
                <a:latin typeface="erdana"/>
              </a:rPr>
              <a:t>SQL Languages</a:t>
            </a:r>
            <a:br>
              <a:rPr lang="en-IN" sz="4400" b="1" i="0" dirty="0">
                <a:solidFill>
                  <a:srgbClr val="FF0000"/>
                </a:solidFill>
                <a:effectLst/>
                <a:latin typeface="erdana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785E-C66F-239A-8398-E0595B6F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709" y="142869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b="0" i="0" dirty="0">
                <a:solidFill>
                  <a:srgbClr val="333333"/>
                </a:solidFill>
                <a:effectLst/>
                <a:latin typeface="inter-regular"/>
              </a:rPr>
              <a:t>	</a:t>
            </a:r>
            <a:r>
              <a:rPr lang="en-IN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SQL Languages allow the database users to read, modify, delete and store data in the database systems.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TCL (Transaction Control Language)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DML (Data Manipulation Language)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DCL (Data Control Language)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DDL (Data Definition Language)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997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4DD3-8832-B94C-3C6C-E6B4A2E4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24" y="32754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DDL (Data Definition Language)</a:t>
            </a:r>
            <a:b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</a:b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ea typeface="STHupo" panose="020B0503020204020204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2FA1A-CE7A-5608-859B-143F0F974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824" y="136216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Data Definition Languages allow users to create, modify, and destroy the schema of database objects.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The DDL Languages or commands are categorized into five commands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CREATE DDL Command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ALTER DDL Command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DROP DDL Command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TRUNCATE DDL Command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RENAME DDL Command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728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27" y="189761"/>
            <a:ext cx="10515600" cy="694304"/>
          </a:xfrm>
        </p:spPr>
        <p:txBody>
          <a:bodyPr>
            <a:normAutofit fontScale="90000"/>
          </a:bodyPr>
          <a:lstStyle/>
          <a:p>
            <a: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Command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06" y="750909"/>
            <a:ext cx="10515600" cy="535618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IN" sz="3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DDL command allows  to create the new table, function, stored procedure, and other database objects.</a:t>
            </a:r>
          </a:p>
          <a:p>
            <a:pPr marL="0" indent="0">
              <a:buNone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CREATE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TABLE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0" i="0" dirty="0" err="1">
                <a:solidFill>
                  <a:srgbClr val="000000"/>
                </a:solidFill>
                <a:effectLst/>
                <a:latin typeface="inter-regular"/>
              </a:rPr>
              <a:t>Mobile_Details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>
              <a:buNone/>
            </a:pP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(  </a:t>
            </a:r>
          </a:p>
          <a:p>
            <a:pPr marL="0" indent="0">
              <a:buNone/>
            </a:pPr>
            <a:r>
              <a:rPr lang="en-IN" sz="3500" b="0" i="0" dirty="0" err="1">
                <a:solidFill>
                  <a:srgbClr val="000000"/>
                </a:solidFill>
                <a:effectLst/>
                <a:latin typeface="inter-regular"/>
              </a:rPr>
              <a:t>Mobile_Number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INT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0" i="0" dirty="0">
                <a:solidFill>
                  <a:srgbClr val="808080"/>
                </a:solidFill>
                <a:effectLst/>
                <a:latin typeface="inter-regular"/>
              </a:rPr>
              <a:t>NOT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0" i="0" dirty="0">
                <a:solidFill>
                  <a:srgbClr val="808080"/>
                </a:solidFill>
                <a:effectLst/>
                <a:latin typeface="inter-regular"/>
              </a:rPr>
              <a:t>NULL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,  </a:t>
            </a:r>
          </a:p>
          <a:p>
            <a:pPr marL="0" indent="0">
              <a:buNone/>
            </a:pPr>
            <a:r>
              <a:rPr lang="en-IN" sz="3500" b="0" i="0" dirty="0" err="1">
                <a:solidFill>
                  <a:srgbClr val="000000"/>
                </a:solidFill>
                <a:effectLst/>
                <a:latin typeface="inter-regular"/>
              </a:rPr>
              <a:t>Mobile_Name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Varchar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(50),  </a:t>
            </a:r>
          </a:p>
          <a:p>
            <a:pPr marL="0" indent="0">
              <a:buNone/>
            </a:pPr>
            <a:r>
              <a:rPr lang="en-IN" sz="3500" b="0" i="0" dirty="0" err="1">
                <a:solidFill>
                  <a:srgbClr val="000000"/>
                </a:solidFill>
                <a:effectLst/>
                <a:latin typeface="inter-regular"/>
              </a:rPr>
              <a:t>Manufacturing_Year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INT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0" i="0" dirty="0">
                <a:solidFill>
                  <a:srgbClr val="808080"/>
                </a:solidFill>
                <a:effectLst/>
                <a:latin typeface="inter-regular"/>
              </a:rPr>
              <a:t>NOT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0" i="0" dirty="0">
                <a:solidFill>
                  <a:srgbClr val="808080"/>
                </a:solidFill>
                <a:effectLst/>
                <a:latin typeface="inter-regular"/>
              </a:rPr>
              <a:t>NULL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,  </a:t>
            </a:r>
          </a:p>
          <a:p>
            <a:pPr marL="0" indent="0">
              <a:buNone/>
            </a:pPr>
            <a:r>
              <a:rPr lang="en-IN" sz="3500" b="0" i="0" dirty="0" err="1">
                <a:solidFill>
                  <a:srgbClr val="000000"/>
                </a:solidFill>
                <a:effectLst/>
                <a:latin typeface="inter-regular"/>
              </a:rPr>
              <a:t>Mobile_Cost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3500" b="1" i="0" dirty="0">
                <a:solidFill>
                  <a:srgbClr val="006699"/>
                </a:solidFill>
                <a:effectLst/>
                <a:latin typeface="inter-regular"/>
              </a:rPr>
              <a:t>INT</a:t>
            </a: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marL="0" indent="0">
              <a:buNone/>
            </a:pPr>
            <a:r>
              <a:rPr lang="en-IN" sz="3500" b="0" i="0" dirty="0">
                <a:solidFill>
                  <a:srgbClr val="000000"/>
                </a:solidFill>
                <a:effectLst/>
                <a:latin typeface="inter-regular"/>
              </a:rPr>
              <a:t>);  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753127" y="2286892"/>
            <a:ext cx="10685745" cy="694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Name_of_Table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Column1 datatype (Length), Column2 datatype (Length) …….);  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695" y="56605"/>
            <a:ext cx="10515600" cy="694304"/>
          </a:xfrm>
        </p:spPr>
        <p:txBody>
          <a:bodyPr>
            <a:normAutofit fontScale="90000"/>
          </a:bodyPr>
          <a:lstStyle/>
          <a:p>
            <a:b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1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 Command  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38" y="818259"/>
            <a:ext cx="10515600" cy="5356182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DDL command  to modify the structure of database objects.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70000"/>
              </a:lnSpc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just">
              <a:buNone/>
            </a:pPr>
            <a:r>
              <a:rPr lang="en-IN" sz="2400" b="1" i="0" dirty="0">
                <a:solidFill>
                  <a:srgbClr val="006699"/>
                </a:solidFill>
                <a:effectLst/>
                <a:latin typeface="inter-regular"/>
              </a:rPr>
              <a:t>         ALTER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inter-regular"/>
              </a:rPr>
              <a:t>TABLE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2400" b="0" i="0" dirty="0" err="1">
                <a:solidFill>
                  <a:srgbClr val="000000"/>
                </a:solidFill>
                <a:effectLst/>
                <a:latin typeface="inter-regular"/>
              </a:rPr>
              <a:t>Mobile_Details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inter-regular"/>
              </a:rPr>
              <a:t>ADD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2400" b="0" i="0" dirty="0" err="1">
                <a:solidFill>
                  <a:srgbClr val="000000"/>
                </a:solidFill>
                <a:effectLst/>
                <a:latin typeface="inter-regular"/>
              </a:rPr>
              <a:t>Mobile_Color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inter-regular"/>
              </a:rPr>
              <a:t>Varchar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inter-regular"/>
              </a:rPr>
              <a:t> (50);  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650570" y="2351761"/>
            <a:ext cx="10685745" cy="694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ALTER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Name_of_Table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ADD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Column_Name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Datatype (Length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of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Column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); 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9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850" y="586037"/>
            <a:ext cx="10515600" cy="694304"/>
          </a:xfrm>
        </p:spPr>
        <p:txBody>
          <a:bodyPr>
            <a:normAutofit fontScale="90000"/>
          </a:bodyPr>
          <a:lstStyle/>
          <a:p>
            <a: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DROP Command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27" y="1352158"/>
            <a:ext cx="10515600" cy="45726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DDL command allows  to 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remove the table definition and data from the SQL systems</a:t>
            </a:r>
            <a:r>
              <a:rPr lang="en-IN" sz="39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39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endParaRPr lang="en-I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sz="2400" b="0" i="0" dirty="0">
                <a:solidFill>
                  <a:srgbClr val="333333"/>
                </a:solidFill>
                <a:effectLst/>
                <a:latin typeface="inter-regular"/>
              </a:rPr>
              <a:t>         </a:t>
            </a: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DROP TABLE </a:t>
            </a:r>
            <a:r>
              <a:rPr lang="en-I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Mobile_Details</a:t>
            </a: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2006252" y="2396496"/>
            <a:ext cx="7703507" cy="60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DROP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Name_of_Table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; 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8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850" y="586037"/>
            <a:ext cx="10515600" cy="694304"/>
          </a:xfrm>
        </p:spPr>
        <p:txBody>
          <a:bodyPr>
            <a:normAutofit fontScale="90000"/>
          </a:bodyPr>
          <a:lstStyle/>
          <a:p>
            <a: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TRUNCATE Command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27" y="1352158"/>
            <a:ext cx="10515600" cy="45726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DDL command allows  to 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remove all the existing records from the table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endParaRPr lang="en-I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sz="2400" b="0" i="0" dirty="0">
                <a:solidFill>
                  <a:srgbClr val="333333"/>
                </a:solidFill>
                <a:effectLst/>
                <a:latin typeface="inter-regular"/>
              </a:rPr>
              <a:t>         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TRUNCATE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Mobile_Details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 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2006252" y="2396496"/>
            <a:ext cx="7703507" cy="60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TRUNCATE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Name_of_Table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;  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2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188-4C4F-6682-0F38-804C93E4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814" y="949292"/>
            <a:ext cx="10515600" cy="694304"/>
          </a:xfrm>
        </p:spPr>
        <p:txBody>
          <a:bodyPr>
            <a:normAutofit fontScale="90000"/>
          </a:bodyPr>
          <a:lstStyle/>
          <a:p>
            <a:r>
              <a:rPr lang="en-IN" sz="3100" b="0" i="0" dirty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RENAME Command</a:t>
            </a:r>
            <a:br>
              <a:rPr lang="en-IN" b="0" i="0" dirty="0">
                <a:solidFill>
                  <a:srgbClr val="610B4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A905B-CB0E-3862-CEA6-22973C46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41" y="1903303"/>
            <a:ext cx="10515600" cy="45726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DDL command allows  to 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 the name of the existing table.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</a:p>
          <a:p>
            <a:pPr marL="0" indent="0">
              <a:buNone/>
            </a:pPr>
            <a:endParaRPr lang="en-I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I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RENAME </a:t>
            </a:r>
            <a:r>
              <a:rPr lang="en-IN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Mobile_Details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1" i="0" dirty="0">
                <a:solidFill>
                  <a:srgbClr val="00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Mobile_Records</a:t>
            </a:r>
            <a:r>
              <a:rPr lang="en-I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 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0343C-D868-BA19-26DA-BB00D764133B}"/>
              </a:ext>
            </a:extLst>
          </p:cNvPr>
          <p:cNvSpPr/>
          <p:nvPr/>
        </p:nvSpPr>
        <p:spPr>
          <a:xfrm>
            <a:off x="2469715" y="2910063"/>
            <a:ext cx="7703507" cy="606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RENAME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Old_Table_Name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1" i="0" dirty="0">
                <a:solidFill>
                  <a:schemeClr val="bg1"/>
                </a:solidFill>
                <a:effectLst/>
                <a:latin typeface="inter-regular"/>
              </a:rPr>
              <a:t>TO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 </a:t>
            </a:r>
            <a:r>
              <a:rPr lang="en-IN" sz="2000" b="0" i="0" dirty="0" err="1">
                <a:solidFill>
                  <a:schemeClr val="bg1"/>
                </a:solidFill>
                <a:effectLst/>
                <a:latin typeface="inter-regular"/>
              </a:rPr>
              <a:t>New_Table_Name</a:t>
            </a:r>
            <a:r>
              <a:rPr lang="en-IN" sz="2000" b="0" i="0" dirty="0">
                <a:solidFill>
                  <a:schemeClr val="bg1"/>
                </a:solidFill>
                <a:effectLst/>
                <a:latin typeface="inter-regular"/>
              </a:rPr>
              <a:t>;  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9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4DD3-8832-B94C-3C6C-E6B4A2E4C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24" y="32754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</a:pP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 DML (Data Manipulation Language)</a:t>
            </a:r>
            <a:b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</a:b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ea typeface="STHupo" panose="020B0503020204020204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2FA1A-CE7A-5608-859B-143F0F974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934" y="1199323"/>
            <a:ext cx="10515600" cy="480064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Data Manipulation languages allow database users to change the existing data of the tables</a:t>
            </a:r>
            <a:endParaRPr lang="en-IN" dirty="0">
              <a:solidFill>
                <a:srgbClr val="333333"/>
              </a:solidFill>
              <a:latin typeface="inter-regular"/>
              <a:ea typeface="STHupo" panose="020B0503020204020204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900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To access the record, insert the new record, update the record, and delete the existing values from the tables.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The DML Languages or commands are categorized into four commands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SELECT DML Command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INSERT DML Command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UPDATE DML Command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600" dirty="0">
                <a:solidFill>
                  <a:srgbClr val="333333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DELETE DML Command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287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507</Words>
  <Application>Microsoft Office PowerPoint</Application>
  <PresentationFormat>Widescreen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Cochocib Script Latin Pro</vt:lpstr>
      <vt:lpstr>erdana</vt:lpstr>
      <vt:lpstr>Georgia</vt:lpstr>
      <vt:lpstr>inter-regular</vt:lpstr>
      <vt:lpstr>Times New Roman</vt:lpstr>
      <vt:lpstr>Wingdings</vt:lpstr>
      <vt:lpstr>Office Theme</vt:lpstr>
      <vt:lpstr>Dr.SNS RAJALAKSHMI COLLEGE OF ARTS AND SCIENCE (Autonomous) Coimbatore -641049 Accredited by NAAC (Cycle- III) with ‘Á+’ Grade (Recognized by  UGC,  Approved by AICTE, New Delhi  and                                                                                                     Affiliated to Bharathiar University , Coimbatore    </vt:lpstr>
      <vt:lpstr>SQL Languages </vt:lpstr>
      <vt:lpstr>DDL (Data Definition Language) </vt:lpstr>
      <vt:lpstr>CREATE Command </vt:lpstr>
      <vt:lpstr> ALTER Command   </vt:lpstr>
      <vt:lpstr>DROP Command </vt:lpstr>
      <vt:lpstr>TRUNCATE Command </vt:lpstr>
      <vt:lpstr>RENAME Command </vt:lpstr>
      <vt:lpstr> DML (Data Manipulation Language) </vt:lpstr>
      <vt:lpstr>SELECT Command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 -641049 Accredited by NAAC (Cycle- III) with ‘Á+’ Grade (Recognized by  UGC,  Approved by AICTE, New Delhi  and                                                                                                     Affiliated to Bharathiar University , Coimbatore    </dc:title>
  <dc:creator>Abhijay  SM</dc:creator>
  <cp:lastModifiedBy>Abhijay  SM</cp:lastModifiedBy>
  <cp:revision>3</cp:revision>
  <dcterms:created xsi:type="dcterms:W3CDTF">2023-08-19T00:19:25Z</dcterms:created>
  <dcterms:modified xsi:type="dcterms:W3CDTF">2023-08-31T01:24:38Z</dcterms:modified>
</cp:coreProperties>
</file>